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Default Extension="vml" ContentType="application/vnd.openxmlformats-officedocument.vmlDrawing"/>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sldIdLst>
    <p:sldId id="256" r:id="rId2"/>
    <p:sldId id="302" r:id="rId3"/>
    <p:sldId id="301" r:id="rId4"/>
    <p:sldId id="303" r:id="rId5"/>
    <p:sldId id="269" r:id="rId6"/>
    <p:sldId id="264" r:id="rId7"/>
    <p:sldId id="306" r:id="rId8"/>
    <p:sldId id="305" r:id="rId9"/>
    <p:sldId id="265" r:id="rId10"/>
    <p:sldId id="267" r:id="rId11"/>
    <p:sldId id="307" r:id="rId12"/>
    <p:sldId id="308"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showComments="0">
  <p:normalViewPr>
    <p:restoredLeft sz="15620"/>
    <p:restoredTop sz="90000" autoAdjust="0"/>
  </p:normalViewPr>
  <p:slideViewPr>
    <p:cSldViewPr>
      <p:cViewPr varScale="1">
        <p:scale>
          <a:sx n="108" d="100"/>
          <a:sy n="108" d="100"/>
        </p:scale>
        <p:origin x="-8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EB75C-7F90-0646-982D-F611E57549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560649-F963-AD45-8507-D0F9DA4341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A5688-4FFA-364F-B0D3-C9288D1B0D5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67CCDF-7A5C-834D-B455-40A71C2DE93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E655AF-98C0-FF4D-A7E1-2EFE6D52F3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0EE8EB-728F-0948-83C4-B606412391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58609A-AA73-254B-8C05-88F11450BC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1CEEC-7C9B-9542-B607-64B14A55B52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D4EAD4-DCF0-F941-801B-C5D5A0CC5A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6ABF9F-5F5E-774B-8B5D-7E559E8B0B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7696AF-99F1-F24F-A522-8C5CD68CEF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54F0FD-03FD-E943-98E0-6407C9A7FA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07A622-E6FA-524F-8141-EAC5B9A213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2693C11-2BB3-3241-8813-4598892CFF2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NO%20NAME:Lecture%205%20Notes.docx!OLE_LINK2" TargetMode="External"/><Relationship Id="rId4" Type="http://schemas.openxmlformats.org/officeDocument/2006/relationships/image" Target="../media/image6.gi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oleObject" Target="NO%20NAME:Lecture%205%20Notes.docx!OLE_LINK3"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hyperlink" Target="http://www.gocomics.com/doonesbury/2007/03/27%23.U032Aq1dU08" TargetMode="External"/><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apr.mil/public/docs/reports/FY12_DoD_SAPRO_Annual_Report_on_Sexual_Assault-VOLUME_ONE.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286000"/>
            <a:ext cx="7772400" cy="1143000"/>
          </a:xfrm>
        </p:spPr>
        <p:txBody>
          <a:bodyPr/>
          <a:lstStyle/>
          <a:p>
            <a:pPr eaLnBrk="1" hangingPunct="1"/>
            <a:r>
              <a:rPr lang="en-US" dirty="0" smtClean="0">
                <a:ea typeface="ＭＳ Ｐゴシック" charset="-128"/>
                <a:cs typeface="ＭＳ Ｐゴシック" charset="-128"/>
              </a:rPr>
              <a:t>Women in the Military</a:t>
            </a:r>
          </a:p>
        </p:txBody>
      </p:sp>
      <p:sp>
        <p:nvSpPr>
          <p:cNvPr id="15363" name="Rectangle 3"/>
          <p:cNvSpPr>
            <a:spLocks noGrp="1" noChangeArrowheads="1"/>
          </p:cNvSpPr>
          <p:nvPr>
            <p:ph type="subTitle" idx="1"/>
          </p:nvPr>
        </p:nvSpPr>
        <p:spPr/>
        <p:txBody>
          <a:bodyPr/>
          <a:lstStyle/>
          <a:p>
            <a:pPr eaLnBrk="1" hangingPunct="1"/>
            <a:r>
              <a:rPr lang="en-US" dirty="0" smtClean="0">
                <a:ea typeface="ＭＳ Ｐゴシック" charset="-128"/>
                <a:cs typeface="ＭＳ Ｐゴシック" charset="-128"/>
              </a:rPr>
              <a:t>Week Three</a:t>
            </a:r>
          </a:p>
        </p:txBody>
      </p:sp>
      <p:pic>
        <p:nvPicPr>
          <p:cNvPr id="4" name="Picture 3" descr="images.jpg"/>
          <p:cNvPicPr>
            <a:picLocks noChangeAspect="1"/>
          </p:cNvPicPr>
          <p:nvPr/>
        </p:nvPicPr>
        <p:blipFill>
          <a:blip r:embed="rId2"/>
          <a:stretch>
            <a:fillRect/>
          </a:stretch>
        </p:blipFill>
        <p:spPr>
          <a:xfrm>
            <a:off x="457200" y="228600"/>
            <a:ext cx="3048000" cy="2133600"/>
          </a:xfrm>
          <a:prstGeom prst="rect">
            <a:avLst/>
          </a:prstGeom>
        </p:spPr>
      </p:pic>
      <p:pic>
        <p:nvPicPr>
          <p:cNvPr id="5" name="Picture 4" descr="WAAC_Uniforms.jpg"/>
          <p:cNvPicPr>
            <a:picLocks noChangeAspect="1"/>
          </p:cNvPicPr>
          <p:nvPr/>
        </p:nvPicPr>
        <p:blipFill>
          <a:blip r:embed="rId3"/>
          <a:stretch>
            <a:fillRect/>
          </a:stretch>
        </p:blipFill>
        <p:spPr>
          <a:xfrm>
            <a:off x="5562600" y="0"/>
            <a:ext cx="3135389" cy="2514600"/>
          </a:xfrm>
          <a:prstGeom prst="rect">
            <a:avLst/>
          </a:prstGeom>
        </p:spPr>
      </p:pic>
      <p:pic>
        <p:nvPicPr>
          <p:cNvPr id="6" name="Picture 5"/>
          <p:cNvPicPr>
            <a:picLocks noChangeAspect="1" noChangeArrowheads="1"/>
          </p:cNvPicPr>
          <p:nvPr/>
        </p:nvPicPr>
        <p:blipFill>
          <a:blip r:embed="rId4"/>
          <a:srcRect/>
          <a:stretch>
            <a:fillRect/>
          </a:stretch>
        </p:blipFill>
        <p:spPr bwMode="auto">
          <a:xfrm>
            <a:off x="228600" y="3505200"/>
            <a:ext cx="3200400" cy="2971800"/>
          </a:xfrm>
          <a:prstGeom prst="rect">
            <a:avLst/>
          </a:prstGeom>
          <a:noFill/>
          <a:ln w="9525">
            <a:noFill/>
            <a:miter lim="800000"/>
            <a:headEnd/>
            <a:tailEnd/>
          </a:ln>
          <a:effectLst/>
        </p:spPr>
      </p:pic>
      <p:pic>
        <p:nvPicPr>
          <p:cNvPr id="7" name="Picture 6" descr="776c9c8743e4b6c6a520e26384c0585a.jpg"/>
          <p:cNvPicPr>
            <a:picLocks noChangeAspect="1"/>
          </p:cNvPicPr>
          <p:nvPr/>
        </p:nvPicPr>
        <p:blipFill>
          <a:blip r:embed="rId5"/>
          <a:stretch>
            <a:fillRect/>
          </a:stretch>
        </p:blipFill>
        <p:spPr>
          <a:xfrm>
            <a:off x="3581400" y="3352800"/>
            <a:ext cx="4953000" cy="3276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VA data</a:t>
            </a:r>
          </a:p>
        </p:txBody>
      </p:sp>
      <p:sp>
        <p:nvSpPr>
          <p:cNvPr id="27651" name="Rectangle 3"/>
          <p:cNvSpPr>
            <a:spLocks noGrp="1" noChangeArrowheads="1"/>
          </p:cNvSpPr>
          <p:nvPr>
            <p:ph type="body" idx="1"/>
          </p:nvPr>
        </p:nvSpPr>
        <p:spPr/>
        <p:txBody>
          <a:bodyPr/>
          <a:lstStyle/>
          <a:p>
            <a:r>
              <a:rPr lang="en-US" dirty="0" smtClean="0"/>
              <a:t>One in 5 women suffer from military sexual trauma</a:t>
            </a:r>
          </a:p>
          <a:p>
            <a:r>
              <a:rPr lang="en-US" dirty="0" smtClean="0"/>
              <a:t>one in 100 men</a:t>
            </a:r>
          </a:p>
          <a:p>
            <a:pPr eaLnBrk="1" hangingPunct="1"/>
            <a:r>
              <a:rPr lang="en-US" dirty="0" smtClean="0">
                <a:ea typeface="ＭＳ Ｐゴシック" charset="-128"/>
                <a:cs typeface="ＭＳ Ｐゴシック" charset="-128"/>
              </a:rPr>
              <a:t>70</a:t>
            </a:r>
            <a:r>
              <a:rPr lang="en-US" dirty="0">
                <a:ea typeface="ＭＳ Ｐゴシック" charset="-128"/>
                <a:cs typeface="ＭＳ Ｐゴシック" charset="-128"/>
              </a:rPr>
              <a:t>% say they have experienced sexual harassment while serving</a:t>
            </a:r>
          </a:p>
        </p:txBody>
      </p:sp>
      <p:sp>
        <p:nvSpPr>
          <p:cNvPr id="4" name="TextBox 3"/>
          <p:cNvSpPr txBox="1"/>
          <p:nvPr/>
        </p:nvSpPr>
        <p:spPr>
          <a:xfrm>
            <a:off x="685800" y="5715000"/>
            <a:ext cx="7086600" cy="307777"/>
          </a:xfrm>
          <a:prstGeom prst="rect">
            <a:avLst/>
          </a:prstGeom>
          <a:noFill/>
        </p:spPr>
        <p:txBody>
          <a:bodyPr wrap="square" rtlCol="0">
            <a:spAutoFit/>
          </a:bodyPr>
          <a:lstStyle/>
          <a:p>
            <a:r>
              <a:rPr lang="en-US" sz="1400" dirty="0" smtClean="0"/>
              <a:t>http://</a:t>
            </a:r>
            <a:r>
              <a:rPr lang="en-US" sz="1400" dirty="0" err="1" smtClean="0"/>
              <a:t>www.mentalhealth.va.gov/docs/mst_general_factsheet.pdf</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z="2800" dirty="0" smtClean="0"/>
              <a:t>More Bad News</a:t>
            </a:r>
            <a:endParaRPr lang="en-US" sz="2800" dirty="0"/>
          </a:p>
        </p:txBody>
      </p:sp>
      <p:sp>
        <p:nvSpPr>
          <p:cNvPr id="3" name="Content Placeholder 2"/>
          <p:cNvSpPr>
            <a:spLocks noGrp="1"/>
          </p:cNvSpPr>
          <p:nvPr>
            <p:ph idx="1"/>
          </p:nvPr>
        </p:nvSpPr>
        <p:spPr>
          <a:xfrm>
            <a:off x="685800" y="685800"/>
            <a:ext cx="7772400" cy="5410200"/>
          </a:xfrm>
        </p:spPr>
        <p:txBody>
          <a:bodyPr/>
          <a:lstStyle/>
          <a:p>
            <a:r>
              <a:rPr lang="en-US" sz="2400" dirty="0" smtClean="0"/>
              <a:t>Commander of the 82</a:t>
            </a:r>
            <a:r>
              <a:rPr lang="en-US" sz="2400" baseline="30000" dirty="0" smtClean="0"/>
              <a:t>nd</a:t>
            </a:r>
            <a:r>
              <a:rPr lang="en-US" sz="2400" dirty="0" smtClean="0"/>
              <a:t> Airborne charged with forcible sodomy, indecent action and violating orders received a fine of $20,000</a:t>
            </a:r>
          </a:p>
          <a:p>
            <a:r>
              <a:rPr lang="en-US" sz="2400" dirty="0" smtClean="0"/>
              <a:t>Commander of the 173</a:t>
            </a:r>
            <a:r>
              <a:rPr lang="en-US" sz="2400" baseline="30000" dirty="0" smtClean="0"/>
              <a:t>rd</a:t>
            </a:r>
            <a:r>
              <a:rPr lang="en-US" sz="2400" dirty="0" smtClean="0"/>
              <a:t> Airborne pleaded guilty to bigamy and fraud.</a:t>
            </a:r>
          </a:p>
          <a:p>
            <a:r>
              <a:rPr lang="en-US" sz="2400" dirty="0" smtClean="0"/>
              <a:t>62 recruits assaulted by 33 drill instructors at </a:t>
            </a:r>
            <a:r>
              <a:rPr lang="en-US" sz="2400" dirty="0" err="1" smtClean="0"/>
              <a:t>Lackland</a:t>
            </a:r>
            <a:r>
              <a:rPr lang="en-US" sz="2400" dirty="0" smtClean="0"/>
              <a:t> AF base</a:t>
            </a:r>
          </a:p>
          <a:p>
            <a:r>
              <a:rPr lang="en-US" sz="2400" dirty="0" smtClean="0"/>
              <a:t>Lt Col in charge of the Sexual Harassment and Assault Prevention program at Ft Campbell, KY charged with stalking an ex-wife and sending her threatening emails in violation of a restraining order</a:t>
            </a:r>
          </a:p>
          <a:p>
            <a:r>
              <a:rPr lang="en-US" sz="2400" dirty="0" smtClean="0"/>
              <a:t>Lt Col heading the AF Sexual Assault Prevention Program charged with sexual battery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z="2400" dirty="0" smtClean="0"/>
              <a:t>Lt Gen Craig Franklin overturns Lt Col James Wilkerson’s conviction for sexual assault</a:t>
            </a:r>
            <a:endParaRPr lang="en-US" sz="2400" dirty="0"/>
          </a:p>
        </p:txBody>
      </p:sp>
      <p:sp>
        <p:nvSpPr>
          <p:cNvPr id="3" name="Content Placeholder 2"/>
          <p:cNvSpPr>
            <a:spLocks noGrp="1"/>
          </p:cNvSpPr>
          <p:nvPr>
            <p:ph idx="1"/>
          </p:nvPr>
        </p:nvSpPr>
        <p:spPr>
          <a:xfrm>
            <a:off x="685800" y="1447800"/>
            <a:ext cx="7772400" cy="4648200"/>
          </a:xfrm>
        </p:spPr>
        <p:txBody>
          <a:bodyPr/>
          <a:lstStyle/>
          <a:p>
            <a:pPr>
              <a:buNone/>
            </a:pPr>
            <a:r>
              <a:rPr lang="en-US" dirty="0" smtClean="0"/>
              <a:t>Wilkerson had flown in the same unit as Gen Franklin</a:t>
            </a:r>
          </a:p>
          <a:p>
            <a:pPr>
              <a:buNone/>
            </a:pPr>
            <a:r>
              <a:rPr lang="en-US" dirty="0" smtClean="0"/>
              <a:t>Franklin explained his decision to overturn the conviction of Wilkerson, a man he saw as someone “who adored his wife and his 9-year old son,” someone “who had been selected for promotion to full colonel, a wing inspector general, a career officer”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400" dirty="0" smtClean="0"/>
              <a:t>WUBA, Working Uniform Blue Alpha (also known as “Women Used by All” and Women with Unusually Large Asses”</a:t>
            </a:r>
            <a:endParaRPr lang="en-US" sz="2400" dirty="0"/>
          </a:p>
        </p:txBody>
      </p:sp>
      <p:sp>
        <p:nvSpPr>
          <p:cNvPr id="3" name="Content Placeholder 2"/>
          <p:cNvSpPr>
            <a:spLocks noGrp="1"/>
          </p:cNvSpPr>
          <p:nvPr>
            <p:ph idx="1"/>
          </p:nvPr>
        </p:nvSpPr>
        <p:spPr/>
        <p:txBody>
          <a:bodyPr/>
          <a:lstStyle/>
          <a:p>
            <a:endParaRPr lang="en-US" dirty="0"/>
          </a:p>
        </p:txBody>
      </p:sp>
      <p:graphicFrame>
        <p:nvGraphicFramePr>
          <p:cNvPr id="60418" name="Object 2"/>
          <p:cNvGraphicFramePr>
            <a:graphicFrameLocks noChangeAspect="1"/>
          </p:cNvGraphicFramePr>
          <p:nvPr/>
        </p:nvGraphicFramePr>
        <p:xfrm>
          <a:off x="3124200" y="3535363"/>
          <a:ext cx="5791200" cy="2071687"/>
        </p:xfrm>
        <a:graphic>
          <a:graphicData uri="http://schemas.openxmlformats.org/presentationml/2006/ole">
            <p:oleObj spid="_x0000_s60418" name="Document" r:id="rId3" imgW="5486400" imgH="2286000" progId="Word.Document.12">
              <p:link updateAutomatic="1"/>
            </p:oleObj>
          </a:graphicData>
        </a:graphic>
      </p:graphicFrame>
      <p:pic>
        <p:nvPicPr>
          <p:cNvPr id="5" name="Content Placeholder 3" descr="servicedressblues.gif"/>
          <p:cNvPicPr>
            <a:picLocks noChangeAspect="1"/>
          </p:cNvPicPr>
          <p:nvPr/>
        </p:nvPicPr>
        <p:blipFill>
          <a:blip r:embed="rId4"/>
          <a:srcRect l="5926" r="741"/>
          <a:stretch>
            <a:fillRect/>
          </a:stretch>
        </p:blipFill>
        <p:spPr bwMode="auto">
          <a:xfrm>
            <a:off x="152400" y="990600"/>
            <a:ext cx="27432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3200" dirty="0" smtClean="0"/>
              <a:t>James Webb, former Sec. Navy and U.S. Senator</a:t>
            </a:r>
            <a:endParaRPr lang="en-US" sz="3200" dirty="0"/>
          </a:p>
        </p:txBody>
      </p:sp>
      <p:pic>
        <p:nvPicPr>
          <p:cNvPr id="4" name="Content Placeholder 3" descr="220px-Jim_Webb_official_110th_Congress_photo.jpg"/>
          <p:cNvPicPr>
            <a:picLocks noGrp="1" noChangeAspect="1"/>
          </p:cNvPicPr>
          <p:nvPr>
            <p:ph idx="1"/>
          </p:nvPr>
        </p:nvPicPr>
        <p:blipFill>
          <a:blip r:embed="rId3"/>
          <a:srcRect l="6566" r="1301"/>
          <a:stretch>
            <a:fillRect/>
          </a:stretch>
        </p:blipFill>
        <p:spPr>
          <a:xfrm>
            <a:off x="152400" y="914400"/>
            <a:ext cx="2667000" cy="3124200"/>
          </a:xfrm>
        </p:spPr>
      </p:pic>
      <p:graphicFrame>
        <p:nvGraphicFramePr>
          <p:cNvPr id="59394" name="Object 2"/>
          <p:cNvGraphicFramePr>
            <a:graphicFrameLocks noChangeAspect="1"/>
          </p:cNvGraphicFramePr>
          <p:nvPr/>
        </p:nvGraphicFramePr>
        <p:xfrm>
          <a:off x="3352800" y="2159000"/>
          <a:ext cx="5486400" cy="3106738"/>
        </p:xfrm>
        <a:graphic>
          <a:graphicData uri="http://schemas.openxmlformats.org/presentationml/2006/ole">
            <p:oleObj spid="_x0000_s59394" name="Document" r:id="rId4" imgW="5486400" imgH="3683000" progId="Word.Document.12">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sz="3200" dirty="0" smtClean="0"/>
              <a:t>Reactions to Webb</a:t>
            </a:r>
            <a:endParaRPr lang="en-US" sz="3200" dirty="0"/>
          </a:p>
        </p:txBody>
      </p:sp>
      <p:sp>
        <p:nvSpPr>
          <p:cNvPr id="3" name="Content Placeholder 2"/>
          <p:cNvSpPr>
            <a:spLocks noGrp="1"/>
          </p:cNvSpPr>
          <p:nvPr>
            <p:ph idx="1"/>
          </p:nvPr>
        </p:nvSpPr>
        <p:spPr>
          <a:xfrm>
            <a:off x="685800" y="1143000"/>
            <a:ext cx="7772400" cy="4953000"/>
          </a:xfrm>
        </p:spPr>
        <p:txBody>
          <a:bodyPr/>
          <a:lstStyle/>
          <a:p>
            <a:pPr>
              <a:buNone/>
            </a:pPr>
            <a:r>
              <a:rPr lang="en-US" dirty="0" smtClean="0"/>
              <a:t>- Supporters argue that women at the Service Academies were “feminizing” the Pentagon, that their very presence was corrosive to the essential esprit de corps or male bonding necessary for forging warrior leaders.</a:t>
            </a:r>
          </a:p>
          <a:p>
            <a:pPr>
              <a:buNone/>
            </a:pPr>
            <a:r>
              <a:rPr lang="en-US" dirty="0" smtClean="0"/>
              <a:t>- Critics called his stress-is-fungible thesis simply wrong.</a:t>
            </a:r>
          </a:p>
          <a:p>
            <a:pPr>
              <a:buNone/>
            </a:pPr>
            <a:r>
              <a:rPr lang="en-US" dirty="0" smtClean="0"/>
              <a:t>- Still others staged their own protest.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200"/>
            <a:ext cx="7772400" cy="1143000"/>
          </a:xfrm>
        </p:spPr>
        <p:txBody>
          <a:bodyPr/>
          <a:lstStyle/>
          <a:p>
            <a:pPr eaLnBrk="1" hangingPunct="1"/>
            <a:r>
              <a:rPr lang="en-US" sz="3600" dirty="0">
                <a:ea typeface="ＭＳ Ｐゴシック" charset="-128"/>
                <a:cs typeface="ＭＳ Ｐゴシック" charset="-128"/>
              </a:rPr>
              <a:t>33,000</a:t>
            </a:r>
            <a:r>
              <a:rPr lang="en-US" sz="3600" dirty="0" smtClean="0">
                <a:ea typeface="ＭＳ Ｐゴシック" charset="-128"/>
                <a:cs typeface="ＭＳ Ｐゴシック" charset="-128"/>
              </a:rPr>
              <a:t> women deployed </a:t>
            </a:r>
            <a:r>
              <a:rPr lang="en-US" sz="3600" dirty="0">
                <a:ea typeface="ＭＳ Ｐゴシック" charset="-128"/>
                <a:cs typeface="ＭＳ Ｐゴシック" charset="-128"/>
              </a:rPr>
              <a:t>in Desert Storm</a:t>
            </a:r>
            <a:r>
              <a:rPr lang="en-US" sz="3600" dirty="0" smtClean="0">
                <a:ea typeface="ＭＳ Ｐゴシック" charset="-128"/>
                <a:cs typeface="ＭＳ Ｐゴシック" charset="-128"/>
              </a:rPr>
              <a:t> (Aug 1990 – Feb 1991)</a:t>
            </a:r>
            <a:r>
              <a:rPr lang="en-US" dirty="0" smtClean="0">
                <a:ea typeface="ＭＳ Ｐゴシック" charset="-128"/>
                <a:cs typeface="ＭＳ Ｐゴシック" charset="-128"/>
              </a:rPr>
              <a:t/>
            </a:r>
            <a:br>
              <a:rPr lang="en-US" dirty="0" smtClean="0">
                <a:ea typeface="ＭＳ Ｐゴシック" charset="-128"/>
                <a:cs typeface="ＭＳ Ｐゴシック" charset="-128"/>
              </a:rPr>
            </a:br>
            <a:r>
              <a:rPr lang="en-US" sz="3200" dirty="0" smtClean="0">
                <a:ea typeface="ＭＳ Ｐゴシック" charset="-128"/>
                <a:cs typeface="ＭＳ Ｐゴシック" charset="-128"/>
              </a:rPr>
              <a:t>13 </a:t>
            </a:r>
            <a:r>
              <a:rPr lang="en-US" sz="3200" dirty="0">
                <a:ea typeface="ＭＳ Ｐゴシック" charset="-128"/>
                <a:cs typeface="ＭＳ Ｐゴシック" charset="-128"/>
              </a:rPr>
              <a:t>were killed and 2 taken </a:t>
            </a:r>
            <a:r>
              <a:rPr lang="en-US" sz="3200" dirty="0" smtClean="0">
                <a:ea typeface="ＭＳ Ｐゴシック" charset="-128"/>
                <a:cs typeface="ＭＳ Ｐゴシック" charset="-128"/>
              </a:rPr>
              <a:t>POW</a:t>
            </a:r>
            <a:endParaRPr lang="en-US" sz="3200" dirty="0">
              <a:ea typeface="ＭＳ Ｐゴシック" charset="-128"/>
              <a:cs typeface="ＭＳ Ｐゴシック" charset="-128"/>
            </a:endParaRPr>
          </a:p>
        </p:txBody>
      </p:sp>
      <p:pic>
        <p:nvPicPr>
          <p:cNvPr id="23555" name="Picture 4" descr="5-vi.jpg                                                       000298C8Macintosh HD                   BB606D11:"/>
          <p:cNvPicPr>
            <a:picLocks noGrp="1" noChangeAspect="1" noChangeArrowheads="1"/>
          </p:cNvPicPr>
          <p:nvPr>
            <p:ph idx="1"/>
          </p:nvPr>
        </p:nvPicPr>
        <p:blipFill>
          <a:blip r:embed="rId2"/>
          <a:srcRect/>
          <a:stretch>
            <a:fillRect/>
          </a:stretch>
        </p:blipFill>
        <p:spPr>
          <a:xfrm>
            <a:off x="1828800" y="2155825"/>
            <a:ext cx="5486400" cy="39401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sz="quarter"/>
          </p:nvPr>
        </p:nvSpPr>
        <p:spPr/>
        <p:txBody>
          <a:bodyPr/>
          <a:lstStyle/>
          <a:p>
            <a:pPr eaLnBrk="1" hangingPunct="1"/>
            <a:r>
              <a:rPr lang="en-US" dirty="0">
                <a:ea typeface="ＭＳ Ｐゴシック" charset="-128"/>
                <a:cs typeface="ＭＳ Ｐゴシック" charset="-128"/>
              </a:rPr>
              <a:t>More than 212,000 women deployed in current wars</a:t>
            </a:r>
          </a:p>
        </p:txBody>
      </p:sp>
      <p:pic>
        <p:nvPicPr>
          <p:cNvPr id="24579" name="Picture 7" descr="kasey-reed-and-jody-gorsuch.jpg                                000298C8Macintosh HD                   BB606D11:"/>
          <p:cNvPicPr>
            <a:picLocks noGrp="1" noChangeAspect="1" noChangeArrowheads="1"/>
          </p:cNvPicPr>
          <p:nvPr>
            <p:ph sz="quarter" idx="1"/>
          </p:nvPr>
        </p:nvPicPr>
        <p:blipFill>
          <a:blip r:embed="rId2"/>
          <a:srcRect/>
          <a:stretch>
            <a:fillRect/>
          </a:stretch>
        </p:blipFill>
        <p:spPr>
          <a:xfrm>
            <a:off x="1112838" y="1981200"/>
            <a:ext cx="2954337" cy="1981200"/>
          </a:xfrm>
        </p:spPr>
      </p:pic>
      <p:pic>
        <p:nvPicPr>
          <p:cNvPr id="24580" name="Picture 8" descr="0911_C66.jpg                                                   000298C8Macintosh HD                   BB606D11:"/>
          <p:cNvPicPr>
            <a:picLocks noGrp="1" noChangeAspect="1" noChangeArrowheads="1"/>
          </p:cNvPicPr>
          <p:nvPr>
            <p:ph sz="quarter" idx="2"/>
          </p:nvPr>
        </p:nvPicPr>
        <p:blipFill>
          <a:blip r:embed="rId3"/>
          <a:srcRect/>
          <a:stretch>
            <a:fillRect/>
          </a:stretch>
        </p:blipFill>
        <p:spPr>
          <a:xfrm>
            <a:off x="5121275" y="1981200"/>
            <a:ext cx="2862263" cy="1981200"/>
          </a:xfrm>
        </p:spPr>
      </p:pic>
      <p:pic>
        <p:nvPicPr>
          <p:cNvPr id="24581" name="Picture 9" descr="women_marine_large_image.jpg                                   000298C8Macintosh HD                   BB606D11:"/>
          <p:cNvPicPr>
            <a:picLocks noGrp="1" noChangeAspect="1" noChangeArrowheads="1"/>
          </p:cNvPicPr>
          <p:nvPr>
            <p:ph sz="quarter" idx="3"/>
          </p:nvPr>
        </p:nvPicPr>
        <p:blipFill>
          <a:blip r:embed="rId4"/>
          <a:srcRect/>
          <a:stretch>
            <a:fillRect/>
          </a:stretch>
        </p:blipFill>
        <p:spPr>
          <a:xfrm>
            <a:off x="1092200" y="4114800"/>
            <a:ext cx="2995613" cy="1981200"/>
          </a:xfrm>
        </p:spPr>
      </p:pic>
      <p:pic>
        <p:nvPicPr>
          <p:cNvPr id="24582" name="Picture 10" descr="lioness_span.jpg                                               000298C8Macintosh HD                   BB606D11:"/>
          <p:cNvPicPr>
            <a:picLocks noGrp="1" noChangeAspect="1" noChangeArrowheads="1"/>
          </p:cNvPicPr>
          <p:nvPr>
            <p:ph sz="quarter" idx="4"/>
          </p:nvPr>
        </p:nvPicPr>
        <p:blipFill>
          <a:blip r:embed="rId5"/>
          <a:srcRect/>
          <a:stretch>
            <a:fillRect/>
          </a:stretch>
        </p:blipFill>
        <p:spPr>
          <a:xfrm>
            <a:off x="4883150" y="4114800"/>
            <a:ext cx="3340100" cy="1981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p:nvPr>
        </p:nvSpPr>
        <p:spPr/>
        <p:txBody>
          <a:bodyPr/>
          <a:lstStyle/>
          <a:p>
            <a:pPr>
              <a:buNone/>
            </a:pPr>
            <a:r>
              <a:rPr lang="en-US" dirty="0" smtClean="0"/>
              <a:t>Suzanne Swift</a:t>
            </a:r>
          </a:p>
          <a:p>
            <a:endParaRPr lang="en-US" dirty="0" smtClean="0"/>
          </a:p>
          <a:p>
            <a:pPr>
              <a:buNone/>
            </a:pPr>
            <a:endParaRPr lang="en-US" dirty="0"/>
          </a:p>
        </p:txBody>
      </p:sp>
      <p:pic>
        <p:nvPicPr>
          <p:cNvPr id="8" name="Picture 7" descr="628x471-1.jpg"/>
          <p:cNvPicPr>
            <a:picLocks noChangeAspect="1"/>
          </p:cNvPicPr>
          <p:nvPr/>
        </p:nvPicPr>
        <p:blipFill>
          <a:blip r:embed="rId2"/>
          <a:stretch>
            <a:fillRect/>
          </a:stretch>
        </p:blipFill>
        <p:spPr>
          <a:xfrm>
            <a:off x="5715000" y="1295400"/>
            <a:ext cx="2425700" cy="4895850"/>
          </a:xfrm>
          <a:prstGeom prst="rect">
            <a:avLst/>
          </a:prstGeom>
        </p:spPr>
      </p:pic>
      <p:sp>
        <p:nvSpPr>
          <p:cNvPr id="9" name="TextBox 8"/>
          <p:cNvSpPr txBox="1"/>
          <p:nvPr/>
        </p:nvSpPr>
        <p:spPr>
          <a:xfrm>
            <a:off x="762000" y="1752600"/>
            <a:ext cx="4114800" cy="4585871"/>
          </a:xfrm>
          <a:prstGeom prst="rect">
            <a:avLst/>
          </a:prstGeom>
          <a:noFill/>
        </p:spPr>
        <p:txBody>
          <a:bodyPr wrap="square" rtlCol="0">
            <a:spAutoFit/>
          </a:bodyPr>
          <a:lstStyle/>
          <a:p>
            <a:r>
              <a:rPr lang="en-US" dirty="0" smtClean="0"/>
              <a:t>Deployed to Iraq in 2004-05</a:t>
            </a:r>
          </a:p>
          <a:p>
            <a:r>
              <a:rPr lang="en-US" dirty="0" smtClean="0"/>
              <a:t>66</a:t>
            </a:r>
            <a:r>
              <a:rPr lang="en-US" baseline="30000" dirty="0" smtClean="0"/>
              <a:t>th</a:t>
            </a:r>
            <a:r>
              <a:rPr lang="en-US" dirty="0" smtClean="0"/>
              <a:t> MP Company</a:t>
            </a:r>
          </a:p>
          <a:p>
            <a:endParaRPr lang="en-US" dirty="0" smtClean="0"/>
          </a:p>
          <a:p>
            <a:r>
              <a:rPr lang="en-US" dirty="0" smtClean="0"/>
              <a:t>James </a:t>
            </a:r>
            <a:r>
              <a:rPr lang="en-US" dirty="0" err="1" smtClean="0"/>
              <a:t>Klimaski</a:t>
            </a:r>
            <a:r>
              <a:rPr lang="en-US" dirty="0" smtClean="0"/>
              <a:t>: “</a:t>
            </a:r>
            <a:r>
              <a:rPr lang="en-US" sz="2000" dirty="0" smtClean="0"/>
              <a:t>In the civilian world, it’s all about relief for the victim.  In the military, it’s about punishing the transgressor.  Nothing is done to make them [the victims] whole again.  If victims get a bad performance review by a superior who sexually harassed them, if they fail to get a promotion, it’s their job to clear it up.” (</a:t>
            </a:r>
            <a:r>
              <a:rPr lang="en-US" sz="1600" dirty="0" smtClean="0"/>
              <a:t>phone interview with C. Burke, April 2006)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p:nvPr>
        </p:nvSpPr>
        <p:spPr/>
        <p:txBody>
          <a:bodyPr/>
          <a:lstStyle/>
          <a:p>
            <a:pPr>
              <a:buNone/>
            </a:pPr>
            <a:r>
              <a:rPr lang="en-US" dirty="0" smtClean="0"/>
              <a:t>Suzanne Swift</a:t>
            </a:r>
            <a:endParaRPr lang="en-US" dirty="0"/>
          </a:p>
        </p:txBody>
      </p:sp>
      <p:pic>
        <p:nvPicPr>
          <p:cNvPr id="8" name="Picture 7" descr="628x471.jpg"/>
          <p:cNvPicPr>
            <a:picLocks noChangeAspect="1"/>
          </p:cNvPicPr>
          <p:nvPr/>
        </p:nvPicPr>
        <p:blipFill>
          <a:blip r:embed="rId2"/>
          <a:srcRect b="3846"/>
          <a:stretch>
            <a:fillRect/>
          </a:stretch>
        </p:blipFill>
        <p:spPr>
          <a:xfrm>
            <a:off x="3429000" y="152400"/>
            <a:ext cx="5232400" cy="3562350"/>
          </a:xfrm>
          <a:prstGeom prst="rect">
            <a:avLst/>
          </a:prstGeom>
        </p:spPr>
      </p:pic>
      <p:pic>
        <p:nvPicPr>
          <p:cNvPr id="9" name="Picture 8" descr="db070327.gif"/>
          <p:cNvPicPr>
            <a:picLocks noChangeAspect="1"/>
          </p:cNvPicPr>
          <p:nvPr/>
        </p:nvPicPr>
        <p:blipFill>
          <a:blip r:embed="rId3"/>
          <a:stretch>
            <a:fillRect/>
          </a:stretch>
        </p:blipFill>
        <p:spPr>
          <a:xfrm>
            <a:off x="914400" y="3810000"/>
            <a:ext cx="7620000" cy="2413000"/>
          </a:xfrm>
          <a:prstGeom prst="rect">
            <a:avLst/>
          </a:prstGeom>
        </p:spPr>
      </p:pic>
      <p:sp>
        <p:nvSpPr>
          <p:cNvPr id="13" name="Rectangle 12"/>
          <p:cNvSpPr/>
          <p:nvPr/>
        </p:nvSpPr>
        <p:spPr>
          <a:xfrm>
            <a:off x="1143000" y="6248400"/>
            <a:ext cx="5197475" cy="646331"/>
          </a:xfrm>
          <a:prstGeom prst="rect">
            <a:avLst/>
          </a:prstGeom>
        </p:spPr>
        <p:txBody>
          <a:bodyPr wrap="square">
            <a:spAutoFit/>
          </a:bodyPr>
          <a:lstStyle/>
          <a:p>
            <a:r>
              <a:rPr lang="en-US" sz="1200" b="1" dirty="0" smtClean="0">
                <a:solidFill>
                  <a:srgbClr val="FFFFFF"/>
                </a:solidFill>
                <a:hlinkClick r:id="rId4"/>
              </a:rPr>
              <a:t>http://www.gocomics.com/doonesbury/2007/03/27#.U032Aq1dU08</a:t>
            </a:r>
            <a:r>
              <a:rPr lang="en-US" sz="1200" b="1" dirty="0" smtClean="0">
                <a:solidFill>
                  <a:srgbClr val="FFFFFF"/>
                </a:solidFill>
              </a:rPr>
              <a:t>  </a:t>
            </a:r>
            <a:r>
              <a:rPr lang="en-US" sz="1200" b="1" dirty="0" smtClean="0"/>
              <a:t>http://www.gocomics.com/doonesbury/2007/03/27#.U032Aq1dU08</a:t>
            </a:r>
            <a:r>
              <a:rPr lang="en-US" sz="1200" dirty="0" smtClean="0"/>
              <a:t> </a:t>
            </a:r>
          </a:p>
          <a:p>
            <a:pPr lvl="0"/>
            <a:r>
              <a:rPr lang="en-US" sz="1200" dirty="0" smtClean="0">
                <a:solidFill>
                  <a:srgbClr val="FFFFFF"/>
                </a:solidFill>
              </a:rPr>
              <a:t> </a:t>
            </a:r>
            <a:endParaRPr lang="en-US" sz="1200" dirty="0">
              <a:solidFill>
                <a:srgbClr val="FFFFFF"/>
              </a:solidFill>
            </a:endParaRPr>
          </a:p>
        </p:txBody>
      </p:sp>
      <p:sp>
        <p:nvSpPr>
          <p:cNvPr id="15" name="TextBox 14"/>
          <p:cNvSpPr txBox="1"/>
          <p:nvPr/>
        </p:nvSpPr>
        <p:spPr>
          <a:xfrm>
            <a:off x="0" y="3276601"/>
            <a:ext cx="3352800" cy="369332"/>
          </a:xfrm>
          <a:prstGeom prst="rect">
            <a:avLst/>
          </a:prstGeom>
          <a:noFill/>
        </p:spPr>
        <p:txBody>
          <a:bodyPr wrap="square" rtlCol="0">
            <a:spAutoFit/>
          </a:bodyPr>
          <a:lstStyle/>
          <a:p>
            <a:r>
              <a:rPr lang="en-US" sz="1800" dirty="0" smtClean="0"/>
              <a:t>Doonesbury, March 27, 2007</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ea typeface="ＭＳ Ｐゴシック" charset="-128"/>
                <a:cs typeface="ＭＳ Ｐゴシック" charset="-128"/>
              </a:rPr>
              <a:t>Sexual </a:t>
            </a:r>
            <a:r>
              <a:rPr lang="en-US" dirty="0" smtClean="0">
                <a:ea typeface="ＭＳ Ｐゴシック" charset="-128"/>
                <a:cs typeface="ＭＳ Ｐゴシック" charset="-128"/>
              </a:rPr>
              <a:t>Assaults</a:t>
            </a:r>
            <a:endParaRPr lang="en-US" dirty="0">
              <a:ea typeface="ＭＳ Ｐゴシック" charset="-128"/>
              <a:cs typeface="ＭＳ Ｐゴシック" charset="-128"/>
            </a:endParaRPr>
          </a:p>
        </p:txBody>
      </p:sp>
      <p:sp>
        <p:nvSpPr>
          <p:cNvPr id="25603" name="Rectangle 3"/>
          <p:cNvSpPr>
            <a:spLocks noGrp="1" noChangeArrowheads="1"/>
          </p:cNvSpPr>
          <p:nvPr>
            <p:ph type="body" idx="1"/>
          </p:nvPr>
        </p:nvSpPr>
        <p:spPr>
          <a:xfrm>
            <a:off x="685800" y="1524000"/>
            <a:ext cx="7772400" cy="4572000"/>
          </a:xfrm>
        </p:spPr>
        <p:txBody>
          <a:bodyPr/>
          <a:lstStyle/>
          <a:p>
            <a:r>
              <a:rPr lang="en-US" dirty="0" smtClean="0"/>
              <a:t>A 2012 anonymous survey conducted by the Department of Defense found that 26,000 of those surveyed said that they had been sexually assaulted in 2012.  </a:t>
            </a:r>
          </a:p>
          <a:p>
            <a:r>
              <a:rPr lang="en-US" dirty="0" smtClean="0"/>
              <a:t>Of he 26,000 alleged cases, only 3374 were reported (13%)</a:t>
            </a:r>
          </a:p>
          <a:p>
            <a:pPr eaLnBrk="1" hangingPunct="1">
              <a:buNone/>
            </a:pPr>
            <a:endParaRPr lang="en-US" dirty="0">
              <a:ea typeface="ＭＳ Ｐゴシック" charset="-128"/>
              <a:cs typeface="ＭＳ Ｐゴシック" charset="-128"/>
            </a:endParaRPr>
          </a:p>
        </p:txBody>
      </p:sp>
      <p:sp>
        <p:nvSpPr>
          <p:cNvPr id="4" name="TextBox 3"/>
          <p:cNvSpPr txBox="1"/>
          <p:nvPr/>
        </p:nvSpPr>
        <p:spPr>
          <a:xfrm>
            <a:off x="304800" y="6400800"/>
            <a:ext cx="8610600" cy="276999"/>
          </a:xfrm>
          <a:prstGeom prst="rect">
            <a:avLst/>
          </a:prstGeom>
          <a:noFill/>
        </p:spPr>
        <p:txBody>
          <a:bodyPr wrap="square" rtlCol="0">
            <a:spAutoFit/>
          </a:bodyPr>
          <a:lstStyle/>
          <a:p>
            <a:r>
              <a:rPr lang="en-US" sz="1200" u="sng" dirty="0" smtClean="0">
                <a:hlinkClick r:id="rId2"/>
              </a:rPr>
              <a:t>http://www.sapr.mil/public/docs/reports/FY12_DoD_SAPRO_Annual_Report_on_Sexual_Assault-VOLUME_ONE.pdf</a:t>
            </a:r>
            <a:r>
              <a:rPr lang="en-US" sz="1200" dirty="0" smtClean="0"/>
              <a:t>) </a:t>
            </a:r>
            <a:endParaRPr lang="en-US" sz="1200" dirty="0"/>
          </a:p>
        </p:txBody>
      </p:sp>
      <p:sp>
        <p:nvSpPr>
          <p:cNvPr id="5" name="Rectangle 4"/>
          <p:cNvSpPr/>
          <p:nvPr/>
        </p:nvSpPr>
        <p:spPr>
          <a:xfrm>
            <a:off x="2286000" y="2667000"/>
            <a:ext cx="4572000" cy="461665"/>
          </a:xfrm>
          <a:prstGeom prst="rect">
            <a:avLst/>
          </a:prstGeom>
        </p:spPr>
        <p:txBody>
          <a:bodyPr wrap="square">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7184</TotalTime>
  <Words>530</Words>
  <Application>Microsoft Macintosh PowerPoint</Application>
  <PresentationFormat>On-screen Show (4:3)</PresentationFormat>
  <Paragraphs>38</Paragraphs>
  <Slides>12</Slides>
  <Notes>0</Notes>
  <HiddenSlides>0</HiddenSlides>
  <MMClips>0</MMClips>
  <ScaleCrop>false</ScaleCrop>
  <HeadingPairs>
    <vt:vector size="6" baseType="variant">
      <vt:variant>
        <vt:lpstr>Design Template</vt:lpstr>
      </vt:variant>
      <vt:variant>
        <vt:i4>1</vt:i4>
      </vt:variant>
      <vt:variant>
        <vt:lpstr>Links</vt:lpstr>
      </vt:variant>
      <vt:variant>
        <vt:i4>2</vt:i4>
      </vt:variant>
      <vt:variant>
        <vt:lpstr>Slide Titles</vt:lpstr>
      </vt:variant>
      <vt:variant>
        <vt:i4>12</vt:i4>
      </vt:variant>
    </vt:vector>
  </HeadingPairs>
  <TitlesOfParts>
    <vt:vector size="15" baseType="lpstr">
      <vt:lpstr>Blank Presentation</vt:lpstr>
      <vt:lpstr>NO NAME:Lecture 5 Notes.docx!OLE_LINK2</vt:lpstr>
      <vt:lpstr>NO NAME:Lecture 5 Notes.docx!OLE_LINK3</vt:lpstr>
      <vt:lpstr>Women in the Military</vt:lpstr>
      <vt:lpstr>WUBA, Working Uniform Blue Alpha (also known as “Women Used by All” and Women with Unusually Large Asses”</vt:lpstr>
      <vt:lpstr>James Webb, former Sec. Navy and U.S. Senator</vt:lpstr>
      <vt:lpstr>Reactions to Webb</vt:lpstr>
      <vt:lpstr>33,000 women deployed in Desert Storm (Aug 1990 – Feb 1991) 13 were killed and 2 taken POW</vt:lpstr>
      <vt:lpstr>More than 212,000 women deployed in current wars</vt:lpstr>
      <vt:lpstr>Slide 7</vt:lpstr>
      <vt:lpstr>Slide 8</vt:lpstr>
      <vt:lpstr>Sexual Assaults</vt:lpstr>
      <vt:lpstr>VA data</vt:lpstr>
      <vt:lpstr>More Bad News</vt:lpstr>
      <vt:lpstr>Lt Gen Craig Franklin overturns Lt Col James Wilkerson’s conviction for sexual assault</vt:lpstr>
    </vt:vector>
  </TitlesOfParts>
  <Company>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MILITARY</dc:title>
  <dc:creator>Trial User</dc:creator>
  <cp:lastModifiedBy>Brian Thill</cp:lastModifiedBy>
  <cp:revision>30</cp:revision>
  <dcterms:created xsi:type="dcterms:W3CDTF">2014-04-16T06:38:17Z</dcterms:created>
  <dcterms:modified xsi:type="dcterms:W3CDTF">2014-04-16T07:29:05Z</dcterms:modified>
</cp:coreProperties>
</file>